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3" d="100"/>
          <a:sy n="93" d="100"/>
        </p:scale>
        <p:origin x="-144" y="-10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9646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44114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0050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011041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7748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621937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1224738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494353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076174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22B3475-AAB6-4FE0-A9F3-E28121FC907A}" type="datetimeFigureOut">
              <a:rPr lang="es-PE" smtClean="0"/>
              <a:t>17/03/2018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299241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22B3475-AAB6-4FE0-A9F3-E28121FC907A}" type="datetimeFigureOut">
              <a:rPr lang="es-PE" smtClean="0"/>
              <a:t>17/03/2018</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57996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22B3475-AAB6-4FE0-A9F3-E28121FC907A}" type="datetimeFigureOut">
              <a:rPr lang="es-PE" smtClean="0"/>
              <a:t>17/03/2018</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1667559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22B3475-AAB6-4FE0-A9F3-E28121FC907A}" type="datetimeFigureOut">
              <a:rPr lang="es-PE" smtClean="0"/>
              <a:t>17/03/2018</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30457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B3475-AAB6-4FE0-A9F3-E28121FC907A}" type="datetimeFigureOut">
              <a:rPr lang="es-PE" smtClean="0"/>
              <a:t>17/03/2018</a:t>
            </a:fld>
            <a:endParaRPr lang="es-PE"/>
          </a:p>
        </p:txBody>
      </p:sp>
      <p:sp>
        <p:nvSpPr>
          <p:cNvPr id="3" name="Footer Placeholder 2"/>
          <p:cNvSpPr>
            <a:spLocks noGrp="1"/>
          </p:cNvSpPr>
          <p:nvPr>
            <p:ph type="ftr" sz="quarter" idx="11"/>
          </p:nvPr>
        </p:nvSpPr>
        <p:spPr/>
        <p:txBody>
          <a:bodyPr/>
          <a:lstStyle/>
          <a:p>
            <a:endParaRPr lang="es-PE"/>
          </a:p>
        </p:txBody>
      </p:sp>
      <p:sp>
        <p:nvSpPr>
          <p:cNvPr id="4" name="Slide Number Placeholder 3"/>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583721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22B3475-AAB6-4FE0-A9F3-E28121FC907A}" type="datetimeFigureOut">
              <a:rPr lang="es-PE" smtClean="0"/>
              <a:t>17/03/2018</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104055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22B3475-AAB6-4FE0-A9F3-E28121FC907A}" type="datetimeFigureOut">
              <a:rPr lang="es-PE" smtClean="0"/>
              <a:t>17/03/2018</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43543FAB-B627-45DE-A8F5-976B45E8CD59}" type="slidenum">
              <a:rPr lang="es-PE" smtClean="0"/>
              <a:t>‹Nº›</a:t>
            </a:fld>
            <a:endParaRPr lang="es-PE"/>
          </a:p>
        </p:txBody>
      </p:sp>
    </p:spTree>
    <p:extLst>
      <p:ext uri="{BB962C8B-B14F-4D97-AF65-F5344CB8AC3E}">
        <p14:creationId xmlns:p14="http://schemas.microsoft.com/office/powerpoint/2010/main" val="82156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2B3475-AAB6-4FE0-A9F3-E28121FC907A}" type="datetimeFigureOut">
              <a:rPr lang="es-PE" smtClean="0"/>
              <a:t>17/03/2018</a:t>
            </a:fld>
            <a:endParaRPr lang="es-PE"/>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PE"/>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3543FAB-B627-45DE-A8F5-976B45E8CD59}" type="slidenum">
              <a:rPr lang="es-PE" smtClean="0"/>
              <a:t>‹Nº›</a:t>
            </a:fld>
            <a:endParaRPr lang="es-PE"/>
          </a:p>
        </p:txBody>
      </p:sp>
    </p:spTree>
    <p:extLst>
      <p:ext uri="{BB962C8B-B14F-4D97-AF65-F5344CB8AC3E}">
        <p14:creationId xmlns:p14="http://schemas.microsoft.com/office/powerpoint/2010/main" val="24771641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692696"/>
            <a:ext cx="7772400" cy="1899642"/>
          </a:xfrm>
        </p:spPr>
        <p:txBody>
          <a:bodyPr>
            <a:noAutofit/>
          </a:bodyPr>
          <a:lstStyle/>
          <a:p>
            <a:r>
              <a:rPr lang="es-PE" sz="4800" b="1" dirty="0" smtClean="0">
                <a:solidFill>
                  <a:srgbClr val="FF000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BUSCAMOS PROPÓSITOS DE LECTURA</a:t>
            </a:r>
            <a:endParaRPr lang="es-PE" sz="4800" b="1" dirty="0">
              <a:solidFill>
                <a:srgbClr val="FF000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endParaRPr>
          </a:p>
        </p:txBody>
      </p:sp>
      <p:sp>
        <p:nvSpPr>
          <p:cNvPr id="3" name="2 Subtítulo"/>
          <p:cNvSpPr>
            <a:spLocks noGrp="1"/>
          </p:cNvSpPr>
          <p:nvPr>
            <p:ph type="subTitle" idx="1"/>
          </p:nvPr>
        </p:nvSpPr>
        <p:spPr>
          <a:xfrm>
            <a:off x="1371600" y="3411222"/>
            <a:ext cx="6400800" cy="2754082"/>
          </a:xfrm>
        </p:spPr>
        <p:txBody>
          <a:bodyPr/>
          <a:lstStyle/>
          <a:p>
            <a:r>
              <a:rPr lang="es-PE" b="1" dirty="0" smtClean="0">
                <a:solidFill>
                  <a:srgbClr val="00B050"/>
                </a:solidFill>
              </a:rPr>
              <a:t>Profesora: Anita </a:t>
            </a:r>
            <a:r>
              <a:rPr lang="es-PE" b="1" dirty="0" err="1" smtClean="0">
                <a:solidFill>
                  <a:srgbClr val="00B050"/>
                </a:solidFill>
              </a:rPr>
              <a:t>Astete</a:t>
            </a:r>
            <a:r>
              <a:rPr lang="es-PE" b="1" dirty="0" smtClean="0">
                <a:solidFill>
                  <a:srgbClr val="00B050"/>
                </a:solidFill>
              </a:rPr>
              <a:t> Medrano</a:t>
            </a:r>
          </a:p>
          <a:p>
            <a:endParaRPr lang="es-PE" b="1" dirty="0" smtClean="0">
              <a:solidFill>
                <a:srgbClr val="00B050"/>
              </a:solidFill>
            </a:endParaRPr>
          </a:p>
          <a:p>
            <a:r>
              <a:rPr lang="es-PE" b="1" dirty="0" smtClean="0">
                <a:solidFill>
                  <a:srgbClr val="00B050"/>
                </a:solidFill>
              </a:rPr>
              <a:t>4° de Secundaria</a:t>
            </a:r>
            <a:endParaRPr lang="es-PE" b="1" dirty="0">
              <a:solidFill>
                <a:srgbClr val="00B050"/>
              </a:solidFill>
            </a:endParaRPr>
          </a:p>
        </p:txBody>
      </p:sp>
    </p:spTree>
    <p:extLst>
      <p:ext uri="{BB962C8B-B14F-4D97-AF65-F5344CB8AC3E}">
        <p14:creationId xmlns:p14="http://schemas.microsoft.com/office/powerpoint/2010/main" val="890743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27584" y="1124744"/>
            <a:ext cx="7416824" cy="4896544"/>
          </a:xfrm>
        </p:spPr>
        <p:txBody>
          <a:bodyPr>
            <a:normAutofit lnSpcReduction="10000"/>
          </a:bodyPr>
          <a:lstStyle/>
          <a:p>
            <a:pPr algn="just"/>
            <a:r>
              <a:rPr lang="es-ES_tradnl" sz="3200" dirty="0">
                <a:solidFill>
                  <a:srgbClr val="00B0F0"/>
                </a:solidFill>
              </a:rPr>
              <a:t>La lectura de diversos tipos de textos es una actividad que rea­lizas frecuentemente como estudiante y en tu vida cotidiana. Lo haces para buscar información, seguir instrucciones o por puro gusto. Por eso, es importante que, antes de empezar tu lectura, te preguntes </a:t>
            </a:r>
            <a:r>
              <a:rPr lang="es-PE" sz="3200" b="1" dirty="0">
                <a:solidFill>
                  <a:srgbClr val="00B0F0"/>
                </a:solidFill>
              </a:rPr>
              <a:t>¿para qué voy a leer? </a:t>
            </a:r>
            <a:r>
              <a:rPr lang="es-ES_tradnl" sz="3200" dirty="0">
                <a:solidFill>
                  <a:srgbClr val="00B0F0"/>
                </a:solidFill>
              </a:rPr>
              <a:t>La respuesta que te des será tu </a:t>
            </a:r>
            <a:r>
              <a:rPr lang="es-PE" sz="3200" b="1" dirty="0">
                <a:solidFill>
                  <a:srgbClr val="00B0F0"/>
                </a:solidFill>
              </a:rPr>
              <a:t>propósito de lectura.</a:t>
            </a:r>
            <a:endParaRPr lang="es-PE" sz="3200" dirty="0">
              <a:solidFill>
                <a:srgbClr val="00B0F0"/>
              </a:solidFill>
            </a:endParaRPr>
          </a:p>
          <a:p>
            <a:pPr algn="just"/>
            <a:endParaRPr lang="es-PE" dirty="0">
              <a:solidFill>
                <a:srgbClr val="00B0F0"/>
              </a:solidFill>
            </a:endParaRPr>
          </a:p>
        </p:txBody>
      </p:sp>
    </p:spTree>
    <p:extLst>
      <p:ext uri="{BB962C8B-B14F-4D97-AF65-F5344CB8AC3E}">
        <p14:creationId xmlns:p14="http://schemas.microsoft.com/office/powerpoint/2010/main" val="167866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771800" y="872716"/>
            <a:ext cx="5976664" cy="5652628"/>
          </a:xfrm>
        </p:spPr>
        <p:txBody>
          <a:bodyPr>
            <a:normAutofit/>
          </a:bodyPr>
          <a:lstStyle/>
          <a:p>
            <a:r>
              <a:rPr lang="es-PE" b="1" dirty="0" smtClean="0">
                <a:solidFill>
                  <a:srgbClr val="FF0000"/>
                </a:solidFill>
                <a:effectLst>
                  <a:outerShdw blurRad="38100" dist="38100" dir="2700000" algn="tl">
                    <a:srgbClr val="000000">
                      <a:alpha val="43137"/>
                    </a:srgbClr>
                  </a:outerShdw>
                </a:effectLst>
              </a:rPr>
              <a:t>INFORMÉMONOS</a:t>
            </a:r>
          </a:p>
          <a:p>
            <a:pPr algn="just"/>
            <a:endParaRPr lang="es-ES_tradnl" sz="2800" dirty="0" smtClean="0">
              <a:solidFill>
                <a:schemeClr val="tx1"/>
              </a:solidFill>
            </a:endParaRPr>
          </a:p>
          <a:p>
            <a:pPr algn="just"/>
            <a:r>
              <a:rPr lang="es-ES_tradnl" sz="2800" dirty="0" smtClean="0">
                <a:solidFill>
                  <a:srgbClr val="00B0F0"/>
                </a:solidFill>
              </a:rPr>
              <a:t>Saber </a:t>
            </a:r>
            <a:r>
              <a:rPr lang="es-ES_tradnl" sz="2800" dirty="0">
                <a:solidFill>
                  <a:srgbClr val="00B0F0"/>
                </a:solidFill>
              </a:rPr>
              <a:t>para qué leemos nos motiva a esforzarnos por compren­der un texto. Esa intención influye en la </a:t>
            </a:r>
            <a:r>
              <a:rPr lang="es-PE" sz="2800" b="1" dirty="0">
                <a:solidFill>
                  <a:srgbClr val="00B0F0"/>
                </a:solidFill>
              </a:rPr>
              <a:t>captación </a:t>
            </a:r>
            <a:r>
              <a:rPr lang="es-ES_tradnl" sz="2800" dirty="0">
                <a:solidFill>
                  <a:srgbClr val="00B0F0"/>
                </a:solidFill>
              </a:rPr>
              <a:t>del mensaje, pero también en tus </a:t>
            </a:r>
            <a:r>
              <a:rPr lang="es-PE" sz="2800" b="1" dirty="0">
                <a:solidFill>
                  <a:srgbClr val="00B0F0"/>
                </a:solidFill>
              </a:rPr>
              <a:t>estrategias de lectura </a:t>
            </a:r>
            <a:r>
              <a:rPr lang="es-ES_tradnl" sz="2800" dirty="0">
                <a:solidFill>
                  <a:srgbClr val="00B0F0"/>
                </a:solidFill>
              </a:rPr>
              <a:t>según el tipo de tex­to que vas a leer. Así reconocerás la importancia de tener clari­dad en lo que quieres conseguir al leer un texto.</a:t>
            </a:r>
            <a:endParaRPr lang="es-PE" sz="2800" dirty="0">
              <a:solidFill>
                <a:srgbClr val="00B0F0"/>
              </a:solidFill>
            </a:endParaRPr>
          </a:p>
          <a:p>
            <a:pPr algn="just"/>
            <a:endParaRPr lang="es-PE" sz="2800" dirty="0">
              <a:solidFill>
                <a:schemeClr val="tx1"/>
              </a:solidFill>
            </a:endParaRPr>
          </a:p>
        </p:txBody>
      </p:sp>
      <p:pic>
        <p:nvPicPr>
          <p:cNvPr id="1026" name="Picture 2" descr="C:\Users\Mary\Documents\Scan0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00" y="631683"/>
            <a:ext cx="2783081" cy="546161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8017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70154" y="1010264"/>
            <a:ext cx="7446261" cy="5011023"/>
          </a:xfrm>
        </p:spPr>
        <p:txBody>
          <a:bodyPr>
            <a:normAutofit/>
          </a:bodyPr>
          <a:lstStyle/>
          <a:p>
            <a:pPr algn="just"/>
            <a:r>
              <a:rPr lang="es-ES_tradnl" sz="2400" dirty="0">
                <a:solidFill>
                  <a:srgbClr val="002060"/>
                </a:solidFill>
              </a:rPr>
              <a:t>Para explicar mejor este tema, partiremos de una comparación sencilla. Imaginemos que los jóvenes de tu promoción desean hacer un viaje para conocer un determinado lugar de nuestro país. Para ello, realizan una actividad conjunta, por ejemplo, una rifa o un bingo. Ese es el propósito de su proyecto: juntar dinero suficiente para que todos puedan viajar.</a:t>
            </a:r>
            <a:endParaRPr lang="es-PE" sz="2400" dirty="0">
              <a:solidFill>
                <a:srgbClr val="002060"/>
              </a:solidFill>
            </a:endParaRPr>
          </a:p>
          <a:p>
            <a:pPr algn="just"/>
            <a:r>
              <a:rPr lang="es-ES_tradnl" sz="2400" dirty="0">
                <a:solidFill>
                  <a:srgbClr val="002060"/>
                </a:solidFill>
              </a:rPr>
              <a:t>De la misma manera, antes de leer un texto, debes plantear con anticipación los propósitos de tu lectura. A continuación te proponemos una actividad para identificar algunas intenciones</a:t>
            </a:r>
            <a:r>
              <a:rPr lang="es-ES_tradnl" dirty="0">
                <a:solidFill>
                  <a:srgbClr val="002060"/>
                </a:solidFill>
              </a:rPr>
              <a:t>.</a:t>
            </a:r>
            <a:endParaRPr lang="es-PE" dirty="0">
              <a:solidFill>
                <a:srgbClr val="002060"/>
              </a:solidFill>
            </a:endParaRPr>
          </a:p>
        </p:txBody>
      </p:sp>
    </p:spTree>
    <p:extLst>
      <p:ext uri="{BB962C8B-B14F-4D97-AF65-F5344CB8AC3E}">
        <p14:creationId xmlns:p14="http://schemas.microsoft.com/office/powerpoint/2010/main" val="2496662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99592" y="908720"/>
            <a:ext cx="7344816" cy="5184576"/>
          </a:xfrm>
        </p:spPr>
        <p:txBody>
          <a:bodyPr>
            <a:normAutofit/>
          </a:bodyPr>
          <a:lstStyle/>
          <a:p>
            <a:pPr lvl="0" algn="just"/>
            <a:r>
              <a:rPr lang="es-ES_tradnl" sz="3900" b="1" dirty="0" smtClean="0">
                <a:solidFill>
                  <a:srgbClr val="00B050"/>
                </a:solidFill>
                <a:effectLst>
                  <a:outerShdw blurRad="38100" dist="38100" dir="2700000" algn="tl">
                    <a:srgbClr val="000000">
                      <a:alpha val="43137"/>
                    </a:srgbClr>
                  </a:outerShdw>
                </a:effectLst>
              </a:rPr>
              <a:t>Ejercicios</a:t>
            </a:r>
            <a:endParaRPr lang="es-ES_tradnl" b="1" dirty="0" smtClean="0">
              <a:solidFill>
                <a:srgbClr val="00B050"/>
              </a:solidFill>
              <a:effectLst>
                <a:outerShdw blurRad="38100" dist="38100" dir="2700000" algn="tl">
                  <a:srgbClr val="000000">
                    <a:alpha val="43137"/>
                  </a:srgbClr>
                </a:outerShdw>
              </a:effectLst>
            </a:endParaRPr>
          </a:p>
          <a:p>
            <a:pPr marL="514350" lvl="0" indent="-514350" algn="just">
              <a:buFont typeface="+mj-lt"/>
              <a:buAutoNum type="arabicPeriod"/>
            </a:pPr>
            <a:r>
              <a:rPr lang="es-ES_tradnl" sz="2400" dirty="0" smtClean="0">
                <a:solidFill>
                  <a:srgbClr val="002060"/>
                </a:solidFill>
              </a:rPr>
              <a:t>Imagina </a:t>
            </a:r>
            <a:r>
              <a:rPr lang="es-ES_tradnl" sz="2400" dirty="0">
                <a:solidFill>
                  <a:srgbClr val="002060"/>
                </a:solidFill>
              </a:rPr>
              <a:t>que hoy es viernes y has decidido planificar lo que harás la próxima semana.</a:t>
            </a:r>
            <a:endParaRPr lang="es-PE" sz="2400" dirty="0">
              <a:solidFill>
                <a:srgbClr val="002060"/>
              </a:solidFill>
            </a:endParaRPr>
          </a:p>
          <a:p>
            <a:pPr marL="514350" lvl="0" indent="-514350" algn="just">
              <a:buFont typeface="+mj-lt"/>
              <a:buAutoNum type="arabicPeriod"/>
            </a:pPr>
            <a:r>
              <a:rPr lang="es-ES_tradnl" sz="2400" dirty="0">
                <a:solidFill>
                  <a:srgbClr val="002060"/>
                </a:solidFill>
              </a:rPr>
              <a:t>Escribe en la columna </a:t>
            </a:r>
            <a:r>
              <a:rPr lang="es-PE" sz="2400" b="1" i="1" dirty="0">
                <a:solidFill>
                  <a:srgbClr val="002060"/>
                </a:solidFill>
              </a:rPr>
              <a:t>¿Qué haré? </a:t>
            </a:r>
            <a:r>
              <a:rPr lang="es-ES_tradnl" sz="2400" dirty="0">
                <a:solidFill>
                  <a:srgbClr val="002060"/>
                </a:solidFill>
              </a:rPr>
              <a:t>cinco actividades que realizarás durante la semana. Luego léelas nuevamente para saber si </a:t>
            </a:r>
            <a:r>
              <a:rPr lang="es-ES_tradnl" sz="2400" dirty="0" smtClean="0">
                <a:solidFill>
                  <a:srgbClr val="002060"/>
                </a:solidFill>
              </a:rPr>
              <a:t>incluiste </a:t>
            </a:r>
            <a:r>
              <a:rPr lang="es-ES_tradnl" sz="2400" dirty="0">
                <a:solidFill>
                  <a:srgbClr val="002060"/>
                </a:solidFill>
              </a:rPr>
              <a:t>las más importantes.</a:t>
            </a:r>
            <a:endParaRPr lang="es-PE" sz="2400" dirty="0">
              <a:solidFill>
                <a:srgbClr val="002060"/>
              </a:solidFill>
            </a:endParaRPr>
          </a:p>
          <a:p>
            <a:pPr marL="514350" indent="-514350" algn="just">
              <a:buFont typeface="+mj-lt"/>
              <a:buAutoNum type="arabicPeriod"/>
            </a:pPr>
            <a:r>
              <a:rPr lang="es-ES_tradnl" sz="2400" dirty="0">
                <a:solidFill>
                  <a:srgbClr val="002060"/>
                </a:solidFill>
              </a:rPr>
              <a:t>Escribe en la columna </a:t>
            </a:r>
            <a:r>
              <a:rPr lang="es-ES_tradnl" sz="2400" b="1" i="1" dirty="0">
                <a:solidFill>
                  <a:srgbClr val="002060"/>
                </a:solidFill>
              </a:rPr>
              <a:t>¿Para </a:t>
            </a:r>
            <a:r>
              <a:rPr lang="es-PE" sz="2400" b="1" i="1" dirty="0">
                <a:solidFill>
                  <a:srgbClr val="002060"/>
                </a:solidFill>
              </a:rPr>
              <a:t>qué lo haré? </a:t>
            </a:r>
            <a:r>
              <a:rPr lang="es-ES_tradnl" sz="2400" dirty="0">
                <a:solidFill>
                  <a:srgbClr val="002060"/>
                </a:solidFill>
              </a:rPr>
              <a:t>las razones por las cuales realizarás cada una de esas actividades.</a:t>
            </a:r>
            <a:endParaRPr lang="es-PE" sz="2400" dirty="0">
              <a:solidFill>
                <a:srgbClr val="002060"/>
              </a:solidFill>
            </a:endParaRPr>
          </a:p>
        </p:txBody>
      </p:sp>
    </p:spTree>
    <p:extLst>
      <p:ext uri="{BB962C8B-B14F-4D97-AF65-F5344CB8AC3E}">
        <p14:creationId xmlns:p14="http://schemas.microsoft.com/office/powerpoint/2010/main" val="3992447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4218700521"/>
              </p:ext>
            </p:extLst>
          </p:nvPr>
        </p:nvGraphicFramePr>
        <p:xfrm>
          <a:off x="179512" y="-236657"/>
          <a:ext cx="8784976" cy="7122041"/>
        </p:xfrm>
        <a:graphic>
          <a:graphicData uri="http://schemas.openxmlformats.org/drawingml/2006/table">
            <a:tbl>
              <a:tblPr firstRow="1" bandRow="1">
                <a:tableStyleId>{93296810-A885-4BE3-A3E7-6D5BEEA58F35}</a:tableStyleId>
              </a:tblPr>
              <a:tblGrid>
                <a:gridCol w="4392488"/>
                <a:gridCol w="4392488"/>
              </a:tblGrid>
              <a:tr h="516318">
                <a:tc>
                  <a:txBody>
                    <a:bodyPr/>
                    <a:lstStyle/>
                    <a:p>
                      <a:pPr algn="ctr"/>
                      <a:r>
                        <a:rPr lang="es-PE" sz="2400" dirty="0" smtClean="0">
                          <a:effectLst>
                            <a:outerShdw blurRad="38100" dist="38100" dir="2700000" algn="tl">
                              <a:srgbClr val="000000">
                                <a:alpha val="43137"/>
                              </a:srgbClr>
                            </a:outerShdw>
                          </a:effectLst>
                        </a:rPr>
                        <a:t>¿Qué haré?</a:t>
                      </a:r>
                      <a:endParaRPr lang="es-PE" sz="2400" dirty="0">
                        <a:effectLst>
                          <a:outerShdw blurRad="38100" dist="38100" dir="2700000" algn="tl">
                            <a:srgbClr val="000000">
                              <a:alpha val="43137"/>
                            </a:srgbClr>
                          </a:outerShdw>
                        </a:effectLst>
                      </a:endParaRPr>
                    </a:p>
                  </a:txBody>
                  <a:tcPr/>
                </a:tc>
                <a:tc>
                  <a:txBody>
                    <a:bodyPr/>
                    <a:lstStyle/>
                    <a:p>
                      <a:pPr algn="ctr"/>
                      <a:r>
                        <a:rPr lang="es-PE" sz="2400" dirty="0" smtClean="0">
                          <a:effectLst>
                            <a:outerShdw blurRad="38100" dist="38100" dir="2700000" algn="tl">
                              <a:srgbClr val="000000">
                                <a:alpha val="43137"/>
                              </a:srgbClr>
                            </a:outerShdw>
                          </a:effectLst>
                        </a:rPr>
                        <a:t>¿Para qué</a:t>
                      </a:r>
                      <a:r>
                        <a:rPr lang="es-PE" sz="2400" baseline="0" dirty="0" smtClean="0">
                          <a:effectLst>
                            <a:outerShdw blurRad="38100" dist="38100" dir="2700000" algn="tl">
                              <a:srgbClr val="000000">
                                <a:alpha val="43137"/>
                              </a:srgbClr>
                            </a:outerShdw>
                          </a:effectLst>
                        </a:rPr>
                        <a:t> lo haré?</a:t>
                      </a:r>
                      <a:endParaRPr lang="es-PE" sz="2400" dirty="0">
                        <a:effectLst>
                          <a:outerShdw blurRad="38100" dist="38100" dir="2700000" algn="tl">
                            <a:srgbClr val="000000">
                              <a:alpha val="43137"/>
                            </a:srgbClr>
                          </a:outerShdw>
                        </a:effectLst>
                      </a:endParaRPr>
                    </a:p>
                  </a:txBody>
                  <a:tcPr/>
                </a:tc>
              </a:tr>
              <a:tr h="1755482">
                <a:tc>
                  <a:txBody>
                    <a:bodyPr/>
                    <a:lstStyle/>
                    <a:p>
                      <a:pPr algn="just"/>
                      <a:r>
                        <a:rPr lang="es-PE" sz="2400" dirty="0" smtClean="0"/>
                        <a:t>………………………………………….</a:t>
                      </a:r>
                    </a:p>
                    <a:p>
                      <a:pPr algn="just"/>
                      <a:r>
                        <a:rPr lang="es-PE" sz="2400" dirty="0" smtClean="0"/>
                        <a:t>………………………………………….</a:t>
                      </a:r>
                      <a:endParaRPr lang="es-PE" sz="2400" dirty="0"/>
                    </a:p>
                  </a:txBody>
                  <a:tcPr/>
                </a:tc>
                <a:tc>
                  <a:txBody>
                    <a:bodyPr/>
                    <a:lstStyle/>
                    <a:p>
                      <a:pPr algn="just"/>
                      <a:r>
                        <a:rPr lang="es-PE" sz="2400" dirty="0" smtClean="0"/>
                        <a:t>………………………………………….</a:t>
                      </a:r>
                    </a:p>
                    <a:p>
                      <a:pPr algn="just"/>
                      <a:r>
                        <a:rPr lang="es-PE" sz="2400" dirty="0" smtClean="0"/>
                        <a:t>………………………………………….</a:t>
                      </a:r>
                      <a:endParaRPr lang="es-PE" sz="2400" dirty="0"/>
                    </a:p>
                  </a:txBody>
                  <a:tcPr/>
                </a:tc>
              </a:tr>
              <a:tr h="1342427">
                <a:tc>
                  <a:txBody>
                    <a:bodyPr/>
                    <a:lstStyle/>
                    <a:p>
                      <a:pPr algn="just"/>
                      <a:r>
                        <a:rPr lang="es-PE" sz="2400" dirty="0" smtClean="0"/>
                        <a:t>…………………………………………………………………………………….</a:t>
                      </a:r>
                      <a:endParaRPr lang="es-PE" sz="2400" dirty="0"/>
                    </a:p>
                  </a:txBody>
                  <a:tcPr/>
                </a:tc>
                <a:tc>
                  <a:txBody>
                    <a:bodyPr/>
                    <a:lstStyle/>
                    <a:p>
                      <a:pPr algn="just"/>
                      <a:r>
                        <a:rPr lang="es-PE" sz="2400" dirty="0" smtClean="0"/>
                        <a:t>…………………………………………………………………………………….</a:t>
                      </a:r>
                      <a:endParaRPr lang="es-PE" sz="2400" dirty="0"/>
                    </a:p>
                  </a:txBody>
                  <a:tcPr/>
                </a:tc>
              </a:tr>
              <a:tr h="1342427">
                <a:tc>
                  <a:txBody>
                    <a:bodyPr/>
                    <a:lstStyle/>
                    <a:p>
                      <a:pPr algn="just"/>
                      <a:r>
                        <a:rPr lang="es-PE" sz="2400" dirty="0" smtClean="0"/>
                        <a:t>…………………………………………………………………………………….</a:t>
                      </a:r>
                      <a:endParaRPr lang="es-PE" sz="2400" dirty="0"/>
                    </a:p>
                  </a:txBody>
                  <a:tcPr/>
                </a:tc>
                <a:tc>
                  <a:txBody>
                    <a:bodyPr/>
                    <a:lstStyle/>
                    <a:p>
                      <a:pPr algn="just"/>
                      <a:r>
                        <a:rPr lang="es-PE" sz="2400" dirty="0" smtClean="0"/>
                        <a:t>…………………………………………………………………………………….</a:t>
                      </a:r>
                      <a:endParaRPr lang="es-PE" sz="2400" dirty="0"/>
                    </a:p>
                  </a:txBody>
                  <a:tcPr/>
                </a:tc>
              </a:tr>
              <a:tr h="1342427">
                <a:tc>
                  <a:txBody>
                    <a:bodyPr/>
                    <a:lstStyle/>
                    <a:p>
                      <a:pPr algn="just"/>
                      <a:r>
                        <a:rPr lang="es-PE" sz="2400" dirty="0" smtClean="0"/>
                        <a:t>…………………………………………………………………………………….</a:t>
                      </a:r>
                      <a:endParaRPr lang="es-PE" sz="2400" dirty="0"/>
                    </a:p>
                  </a:txBody>
                  <a:tcPr/>
                </a:tc>
                <a:tc>
                  <a:txBody>
                    <a:bodyPr/>
                    <a:lstStyle/>
                    <a:p>
                      <a:pPr algn="just"/>
                      <a:r>
                        <a:rPr lang="es-PE" sz="2400" dirty="0" smtClean="0"/>
                        <a:t>…………………………………………………………………………………….</a:t>
                      </a:r>
                      <a:endParaRPr lang="es-PE" sz="2400" dirty="0"/>
                    </a:p>
                  </a:txBody>
                  <a:tcPr/>
                </a:tc>
              </a:tr>
              <a:tr h="325655">
                <a:tc>
                  <a:txBody>
                    <a:bodyPr/>
                    <a:lstStyle/>
                    <a:p>
                      <a:pPr algn="just"/>
                      <a:r>
                        <a:rPr lang="es-PE" sz="2400" dirty="0" smtClean="0"/>
                        <a:t>…………………………………………………………………………………….</a:t>
                      </a:r>
                      <a:endParaRPr lang="es-PE" sz="2400" dirty="0"/>
                    </a:p>
                  </a:txBody>
                  <a:tcPr/>
                </a:tc>
                <a:tc>
                  <a:txBody>
                    <a:bodyPr/>
                    <a:lstStyle/>
                    <a:p>
                      <a:pPr algn="just"/>
                      <a:r>
                        <a:rPr lang="es-PE" sz="2400" dirty="0" smtClean="0"/>
                        <a:t>…………………………………………………………………………………….</a:t>
                      </a:r>
                      <a:endParaRPr lang="es-PE" sz="2400" dirty="0"/>
                    </a:p>
                  </a:txBody>
                  <a:tcPr/>
                </a:tc>
              </a:tr>
            </a:tbl>
          </a:graphicData>
        </a:graphic>
      </p:graphicFrame>
    </p:spTree>
    <p:extLst>
      <p:ext uri="{BB962C8B-B14F-4D97-AF65-F5344CB8AC3E}">
        <p14:creationId xmlns:p14="http://schemas.microsoft.com/office/powerpoint/2010/main" val="249433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552" y="620688"/>
            <a:ext cx="7992888" cy="5688632"/>
          </a:xfrm>
        </p:spPr>
        <p:txBody>
          <a:bodyPr>
            <a:normAutofit/>
          </a:bodyPr>
          <a:lstStyle/>
          <a:p>
            <a:pPr algn="just"/>
            <a:r>
              <a:rPr lang="es-ES_tradnl" sz="2400" dirty="0">
                <a:solidFill>
                  <a:schemeClr val="accent6">
                    <a:lumMod val="75000"/>
                  </a:schemeClr>
                </a:solidFill>
              </a:rPr>
              <a:t>Si pusiste atención mientras desarrollabas la actividad, habrás notado la exigencia de reflexionar sobre lo que haces y de realizar algunas labores cotidianas, guiadas siempre por la pregunta ¿para qué? (propósito). Lo mismo pasa con la lectura. Por eso, el estudio de esta sección te ejercitará en el establecimiento de propósitos definidos antes de empezar una lectura.</a:t>
            </a:r>
            <a:endParaRPr lang="es-PE" sz="2400" dirty="0">
              <a:solidFill>
                <a:schemeClr val="accent6">
                  <a:lumMod val="75000"/>
                </a:schemeClr>
              </a:solidFill>
            </a:endParaRPr>
          </a:p>
          <a:p>
            <a:pPr algn="just"/>
            <a:r>
              <a:rPr lang="es-ES_tradnl" sz="2400" dirty="0">
                <a:solidFill>
                  <a:schemeClr val="tx1"/>
                </a:solidFill>
              </a:rPr>
              <a:t> </a:t>
            </a:r>
            <a:endParaRPr lang="es-PE" sz="2400" dirty="0">
              <a:solidFill>
                <a:schemeClr val="tx1"/>
              </a:solidFill>
            </a:endParaRPr>
          </a:p>
          <a:p>
            <a:pPr algn="just"/>
            <a:r>
              <a:rPr lang="es-ES_tradnl" sz="2400" b="1" dirty="0">
                <a:solidFill>
                  <a:srgbClr val="00B050"/>
                </a:solidFill>
                <a:effectLst>
                  <a:outerShdw blurRad="38100" dist="38100" dir="2700000" algn="tl">
                    <a:srgbClr val="000000">
                      <a:alpha val="43137"/>
                    </a:srgbClr>
                  </a:outerShdw>
                </a:effectLst>
              </a:rPr>
              <a:t>VARIEDAD DE PROPÓSITOS</a:t>
            </a:r>
            <a:endParaRPr lang="es-PE" sz="2400" b="1" dirty="0">
              <a:solidFill>
                <a:srgbClr val="00B050"/>
              </a:solidFill>
              <a:effectLst>
                <a:outerShdw blurRad="38100" dist="38100" dir="2700000" algn="tl">
                  <a:srgbClr val="000000">
                    <a:alpha val="43137"/>
                  </a:srgbClr>
                </a:outerShdw>
              </a:effectLst>
            </a:endParaRPr>
          </a:p>
          <a:p>
            <a:pPr algn="just"/>
            <a:r>
              <a:rPr lang="es-ES_tradnl" sz="2400" dirty="0">
                <a:solidFill>
                  <a:schemeClr val="accent6">
                    <a:lumMod val="75000"/>
                  </a:schemeClr>
                </a:solidFill>
              </a:rPr>
              <a:t>¿Sabías que nosotros, como lectores, podemos tener </a:t>
            </a:r>
            <a:r>
              <a:rPr lang="es-PE" sz="2400" b="1" dirty="0">
                <a:solidFill>
                  <a:schemeClr val="accent6">
                    <a:lumMod val="75000"/>
                  </a:schemeClr>
                </a:solidFill>
              </a:rPr>
              <a:t>diversos propósitos de lectura? </a:t>
            </a:r>
            <a:r>
              <a:rPr lang="es-ES_tradnl" sz="2400" dirty="0" smtClean="0">
                <a:solidFill>
                  <a:schemeClr val="accent6">
                    <a:lumMod val="75000"/>
                  </a:schemeClr>
                </a:solidFill>
              </a:rPr>
              <a:t>En los </a:t>
            </a:r>
            <a:r>
              <a:rPr lang="es-ES_tradnl" sz="2400" dirty="0">
                <a:solidFill>
                  <a:schemeClr val="accent6">
                    <a:lumMod val="75000"/>
                  </a:schemeClr>
                </a:solidFill>
              </a:rPr>
              <a:t>gráficos que te presentamos a continuación aparecen los propósitos más frecuentes que tiene un lector</a:t>
            </a:r>
            <a:r>
              <a:rPr lang="es-ES_tradnl" sz="2400" dirty="0" smtClean="0">
                <a:solidFill>
                  <a:schemeClr val="accent6">
                    <a:lumMod val="75000"/>
                  </a:schemeClr>
                </a:solidFill>
              </a:rPr>
              <a:t>:</a:t>
            </a:r>
            <a:endParaRPr lang="es-PE" sz="2400" dirty="0">
              <a:solidFill>
                <a:schemeClr val="accent6">
                  <a:lumMod val="75000"/>
                </a:schemeClr>
              </a:solidFill>
            </a:endParaRPr>
          </a:p>
        </p:txBody>
      </p:sp>
    </p:spTree>
    <p:extLst>
      <p:ext uri="{BB962C8B-B14F-4D97-AF65-F5344CB8AC3E}">
        <p14:creationId xmlns:p14="http://schemas.microsoft.com/office/powerpoint/2010/main" val="3535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ry\Documents\Scan0010.jpg"/>
          <p:cNvPicPr>
            <a:picLocks noChangeAspect="1" noChangeArrowheads="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8942" y="180039"/>
            <a:ext cx="8105506" cy="641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732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755576" y="764704"/>
            <a:ext cx="7704856" cy="5544616"/>
          </a:xfrm>
        </p:spPr>
        <p:txBody>
          <a:bodyPr>
            <a:normAutofit/>
          </a:bodyPr>
          <a:lstStyle/>
          <a:p>
            <a:pPr algn="just"/>
            <a:r>
              <a:rPr lang="es-ES_tradnl" sz="2000" dirty="0">
                <a:solidFill>
                  <a:srgbClr val="FFC000"/>
                </a:solidFill>
              </a:rPr>
              <a:t>Según el propósito que el lector haya establecido previamente, optará por una deter­minada </a:t>
            </a:r>
            <a:r>
              <a:rPr lang="es-PE" sz="2000" b="1" dirty="0">
                <a:solidFill>
                  <a:srgbClr val="FFC000"/>
                </a:solidFill>
              </a:rPr>
              <a:t>estrategia de lectura. </a:t>
            </a:r>
            <a:r>
              <a:rPr lang="es-ES_tradnl" sz="2000" dirty="0">
                <a:solidFill>
                  <a:srgbClr val="FFC000"/>
                </a:solidFill>
              </a:rPr>
              <a:t>Esto quiere decir que no leerá de la misma manera un manual de recetas para hacer un pastel que un libro de Historia sobre el que debe elaborar después un resumen. </a:t>
            </a:r>
            <a:r>
              <a:rPr lang="es-PE" sz="2000" b="1" dirty="0">
                <a:solidFill>
                  <a:srgbClr val="FFC000"/>
                </a:solidFill>
              </a:rPr>
              <a:t>Definir su propósito lector lo ayudará a comprender mejor y cumplir con eficiencia su objetivo.</a:t>
            </a:r>
            <a:endParaRPr lang="es-PE" sz="2000" dirty="0">
              <a:solidFill>
                <a:srgbClr val="FFC000"/>
              </a:solidFill>
            </a:endParaRPr>
          </a:p>
          <a:p>
            <a:pPr algn="just"/>
            <a:r>
              <a:rPr lang="es-ES_tradnl" sz="2000" dirty="0">
                <a:solidFill>
                  <a:srgbClr val="FFC000"/>
                </a:solidFill>
              </a:rPr>
              <a:t>Lo mismo te sucede a ti. Seguramente lees las páginas de esta sección de una manera diferente a como lo haces ante un periódico o páginas de entretenimiento en Internet. Esto es porque tus propósitos de lectura son distintos en cada caso</a:t>
            </a:r>
            <a:r>
              <a:rPr lang="es-ES_tradnl" sz="2000" dirty="0" smtClean="0">
                <a:solidFill>
                  <a:srgbClr val="FFC000"/>
                </a:solidFill>
              </a:rPr>
              <a:t>.</a:t>
            </a:r>
            <a:endParaRPr lang="es-PE" sz="2000" dirty="0">
              <a:solidFill>
                <a:srgbClr val="FFC000"/>
              </a:solidFill>
            </a:endParaRPr>
          </a:p>
        </p:txBody>
      </p:sp>
    </p:spTree>
    <p:extLst>
      <p:ext uri="{BB962C8B-B14F-4D97-AF65-F5344CB8AC3E}">
        <p14:creationId xmlns:p14="http://schemas.microsoft.com/office/powerpoint/2010/main" val="182183455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97</TotalTime>
  <Words>500</Words>
  <Application>Microsoft Office PowerPoint</Application>
  <PresentationFormat>Presentación en pantalla (4:3)</PresentationFormat>
  <Paragraphs>34</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Aharoni</vt:lpstr>
      <vt:lpstr>Arial</vt:lpstr>
      <vt:lpstr>Trebuchet MS</vt:lpstr>
      <vt:lpstr>Wingdings 3</vt:lpstr>
      <vt:lpstr>Faceta</vt:lpstr>
      <vt:lpstr>BUSCAMOS PROPÓSITOS DE LECTURA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Luffi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Luffi</dc:creator>
  <cp:lastModifiedBy>Hp</cp:lastModifiedBy>
  <cp:revision>11</cp:revision>
  <dcterms:created xsi:type="dcterms:W3CDTF">2018-03-17T19:15:52Z</dcterms:created>
  <dcterms:modified xsi:type="dcterms:W3CDTF">2018-03-18T02:35:57Z</dcterms:modified>
</cp:coreProperties>
</file>